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6256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B5FB"/>
    <a:srgbClr val="B9D1FB"/>
    <a:srgbClr val="6A2CF4"/>
    <a:srgbClr val="3176F3"/>
    <a:srgbClr val="D7E5FD"/>
    <a:srgbClr val="CACA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69" autoAdjust="0"/>
    <p:restoredTop sz="94608" autoAdjust="0"/>
  </p:normalViewPr>
  <p:slideViewPr>
    <p:cSldViewPr snapToGrid="0">
      <p:cViewPr>
        <p:scale>
          <a:sx n="125" d="100"/>
          <a:sy n="125" d="100"/>
        </p:scale>
        <p:origin x="522" y="-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1995312"/>
            <a:ext cx="13817600" cy="4244622"/>
          </a:xfrm>
        </p:spPr>
        <p:txBody>
          <a:bodyPr anchor="b"/>
          <a:lstStyle>
            <a:lvl1pPr algn="ctr">
              <a:defRPr sz="106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2000" y="6403623"/>
            <a:ext cx="12192000" cy="2943577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856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744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33201" y="649111"/>
            <a:ext cx="3505200" cy="1033215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1" y="649111"/>
            <a:ext cx="10312400" cy="1033215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0735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72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9134" y="3039537"/>
            <a:ext cx="14020800" cy="5071532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9134" y="8159048"/>
            <a:ext cx="14020800" cy="2666999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>
                    <a:tint val="82000"/>
                  </a:schemeClr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82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875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3245556"/>
            <a:ext cx="6908800" cy="77357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0" y="3245556"/>
            <a:ext cx="6908800" cy="77357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973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7" y="649114"/>
            <a:ext cx="14020800" cy="235655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719" y="2988734"/>
            <a:ext cx="6877049" cy="1464732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719" y="4453467"/>
            <a:ext cx="6877049" cy="65503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29601" y="2988734"/>
            <a:ext cx="6910917" cy="1464732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29601" y="4453467"/>
            <a:ext cx="6910917" cy="65503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874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012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74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7" y="812800"/>
            <a:ext cx="524298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0917" y="1755425"/>
            <a:ext cx="8229600" cy="8664222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717" y="3657600"/>
            <a:ext cx="524298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475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7" y="812800"/>
            <a:ext cx="524298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10917" y="1755425"/>
            <a:ext cx="8229600" cy="8664222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717" y="3657600"/>
            <a:ext cx="524298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2236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600" y="649114"/>
            <a:ext cx="14020800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600" y="3245556"/>
            <a:ext cx="14020800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600" y="11300181"/>
            <a:ext cx="365760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0B9913-41FE-4AA3-969D-8993B4C40661}" type="datetimeFigureOut">
              <a:rPr lang="zh-CN" altLang="en-US" smtClean="0"/>
              <a:t>2025/10/10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11300181"/>
            <a:ext cx="548640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11300181"/>
            <a:ext cx="365760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039A06-3357-4AF1-BF47-BDCA1AEF0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9337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625620" rtl="0" eaLnBrk="1" latinLnBrk="0" hangingPunct="1">
        <a:lnSpc>
          <a:spcPct val="90000"/>
        </a:lnSpc>
        <a:spcBef>
          <a:spcPct val="0"/>
        </a:spcBef>
        <a:buNone/>
        <a:defRPr sz="78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405" indent="-406405" algn="l" defTabSz="1625620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2pPr>
      <a:lvl3pPr marL="2032025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6" kern="1200">
          <a:solidFill>
            <a:schemeClr val="tx1"/>
          </a:solidFill>
          <a:latin typeface="+mn-lt"/>
          <a:ea typeface="+mn-ea"/>
          <a:cs typeface="+mn-cs"/>
        </a:defRPr>
      </a:lvl3pPr>
      <a:lvl4pPr marL="284483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4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45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326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607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88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81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62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43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24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05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86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67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48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F088D3E-D1C3-10DF-114B-497BA83F0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8022" y="2236969"/>
            <a:ext cx="8219966" cy="7718062"/>
          </a:xfrm>
          <a:prstGeom prst="rect">
            <a:avLst/>
          </a:prstGeom>
          <a:effectLst>
            <a:outerShdw blurRad="469900" sx="97000" sy="97000" algn="ctr" rotWithShape="0">
              <a:prstClr val="black">
                <a:alpha val="18000"/>
              </a:prstClr>
            </a:outerShdw>
          </a:effectLst>
        </p:spPr>
      </p:pic>
      <p:cxnSp>
        <p:nvCxnSpPr>
          <p:cNvPr id="7" name="连接符: 肘形 6">
            <a:extLst>
              <a:ext uri="{FF2B5EF4-FFF2-40B4-BE49-F238E27FC236}">
                <a16:creationId xmlns:a16="http://schemas.microsoft.com/office/drawing/2014/main" id="{C28027B6-F6C6-668E-9F61-E6BFD3D51D2C}"/>
              </a:ext>
            </a:extLst>
          </p:cNvPr>
          <p:cNvCxnSpPr/>
          <p:nvPr/>
        </p:nvCxnSpPr>
        <p:spPr>
          <a:xfrm flipV="1">
            <a:off x="12065467" y="1870034"/>
            <a:ext cx="1392000" cy="518400"/>
          </a:xfrm>
          <a:prstGeom prst="bentConnector3">
            <a:avLst/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7C3F0A08-6DDF-138F-4F40-5E673181AC4F}"/>
              </a:ext>
            </a:extLst>
          </p:cNvPr>
          <p:cNvSpPr txBox="1"/>
          <p:nvPr/>
        </p:nvSpPr>
        <p:spPr>
          <a:xfrm>
            <a:off x="13457466" y="1664849"/>
            <a:ext cx="294246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浅色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/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深色模式切换</a:t>
            </a:r>
          </a:p>
        </p:txBody>
      </p:sp>
      <p:cxnSp>
        <p:nvCxnSpPr>
          <p:cNvPr id="9" name="连接符: 肘形 8">
            <a:extLst>
              <a:ext uri="{FF2B5EF4-FFF2-40B4-BE49-F238E27FC236}">
                <a16:creationId xmlns:a16="http://schemas.microsoft.com/office/drawing/2014/main" id="{C8CCF938-8A18-CCC5-BB79-2F3A38D96690}"/>
              </a:ext>
            </a:extLst>
          </p:cNvPr>
          <p:cNvCxnSpPr>
            <a:cxnSpLocks/>
          </p:cNvCxnSpPr>
          <p:nvPr/>
        </p:nvCxnSpPr>
        <p:spPr>
          <a:xfrm rot="10800000">
            <a:off x="3708406" y="4682070"/>
            <a:ext cx="1219668" cy="373372"/>
          </a:xfrm>
          <a:prstGeom prst="bentConnector3">
            <a:avLst>
              <a:gd name="adj1" fmla="val 80544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2EBF901B-2237-B904-BE5C-190E11D5D6B0}"/>
              </a:ext>
            </a:extLst>
          </p:cNvPr>
          <p:cNvSpPr txBox="1"/>
          <p:nvPr/>
        </p:nvSpPr>
        <p:spPr>
          <a:xfrm>
            <a:off x="6473748" y="1130173"/>
            <a:ext cx="3308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HONOR Sans CN Heavy" panose="02000900000000000000" pitchFamily="2" charset="-122"/>
                <a:ea typeface="HONOR Sans CN Heavy" panose="02000900000000000000" pitchFamily="2" charset="-122"/>
                <a:cs typeface="MiSans" pitchFamily="50" charset="-122"/>
              </a:rPr>
              <a:t>系统仪表盘主页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70DF0D8-A1AB-855C-9633-153A6BF3F28B}"/>
              </a:ext>
            </a:extLst>
          </p:cNvPr>
          <p:cNvSpPr txBox="1"/>
          <p:nvPr/>
        </p:nvSpPr>
        <p:spPr>
          <a:xfrm>
            <a:off x="97071" y="4476884"/>
            <a:ext cx="36113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将新草莓添加进系统</a:t>
            </a:r>
          </a:p>
        </p:txBody>
      </p: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384336D6-8029-1DA2-8E78-C0FE5809E137}"/>
              </a:ext>
            </a:extLst>
          </p:cNvPr>
          <p:cNvCxnSpPr>
            <a:cxnSpLocks/>
          </p:cNvCxnSpPr>
          <p:nvPr/>
        </p:nvCxnSpPr>
        <p:spPr>
          <a:xfrm>
            <a:off x="11252203" y="5774266"/>
            <a:ext cx="1509268" cy="465668"/>
          </a:xfrm>
          <a:prstGeom prst="bentConnector3">
            <a:avLst>
              <a:gd name="adj1" fmla="val 73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C1CC1F3A-5E26-0BDE-3AB2-5888F02ECC76}"/>
              </a:ext>
            </a:extLst>
          </p:cNvPr>
          <p:cNvSpPr txBox="1"/>
          <p:nvPr/>
        </p:nvSpPr>
        <p:spPr>
          <a:xfrm>
            <a:off x="12761466" y="6034749"/>
            <a:ext cx="363846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从数据库重新加载植株数据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A8ECF54-B393-E22C-3639-87C818D9A9D2}"/>
              </a:ext>
            </a:extLst>
          </p:cNvPr>
          <p:cNvSpPr txBox="1"/>
          <p:nvPr/>
        </p:nvSpPr>
        <p:spPr>
          <a:xfrm>
            <a:off x="12617532" y="4271700"/>
            <a:ext cx="363846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扫描草莓二维码对生长状态记录</a:t>
            </a:r>
          </a:p>
        </p:txBody>
      </p: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C498DB1D-D806-B870-29AB-3E2A5A84ECBF}"/>
              </a:ext>
            </a:extLst>
          </p:cNvPr>
          <p:cNvCxnSpPr>
            <a:cxnSpLocks/>
          </p:cNvCxnSpPr>
          <p:nvPr/>
        </p:nvCxnSpPr>
        <p:spPr>
          <a:xfrm flipV="1">
            <a:off x="9220204" y="4476884"/>
            <a:ext cx="3395134" cy="713184"/>
          </a:xfrm>
          <a:prstGeom prst="bentConnector3">
            <a:avLst>
              <a:gd name="adj1" fmla="val 22818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连接符: 肘形 31">
            <a:extLst>
              <a:ext uri="{FF2B5EF4-FFF2-40B4-BE49-F238E27FC236}">
                <a16:creationId xmlns:a16="http://schemas.microsoft.com/office/drawing/2014/main" id="{94CAE6B0-C6BF-D7A3-2185-0D28712413F1}"/>
              </a:ext>
            </a:extLst>
          </p:cNvPr>
          <p:cNvCxnSpPr>
            <a:cxnSpLocks/>
          </p:cNvCxnSpPr>
          <p:nvPr/>
        </p:nvCxnSpPr>
        <p:spPr>
          <a:xfrm rot="10800000">
            <a:off x="3171732" y="9221717"/>
            <a:ext cx="3993506" cy="480551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连接符: 肘形 33">
            <a:extLst>
              <a:ext uri="{FF2B5EF4-FFF2-40B4-BE49-F238E27FC236}">
                <a16:creationId xmlns:a16="http://schemas.microsoft.com/office/drawing/2014/main" id="{A8D00F9F-E5E7-BB30-9303-D0E3E2765A3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772027" y="9863318"/>
            <a:ext cx="2959100" cy="1303157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连接符: 肘形 39">
            <a:extLst>
              <a:ext uri="{FF2B5EF4-FFF2-40B4-BE49-F238E27FC236}">
                <a16:creationId xmlns:a16="http://schemas.microsoft.com/office/drawing/2014/main" id="{A6091085-29B8-D2DC-E646-6B19682B77AD}"/>
              </a:ext>
            </a:extLst>
          </p:cNvPr>
          <p:cNvCxnSpPr>
            <a:cxnSpLocks/>
          </p:cNvCxnSpPr>
          <p:nvPr/>
        </p:nvCxnSpPr>
        <p:spPr>
          <a:xfrm flipV="1">
            <a:off x="9141846" y="9370029"/>
            <a:ext cx="3942430" cy="332244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连接符: 肘形 43">
            <a:extLst>
              <a:ext uri="{FF2B5EF4-FFF2-40B4-BE49-F238E27FC236}">
                <a16:creationId xmlns:a16="http://schemas.microsoft.com/office/drawing/2014/main" id="{2E0101E5-9297-A639-F3E6-AD817E1524E5}"/>
              </a:ext>
            </a:extLst>
          </p:cNvPr>
          <p:cNvCxnSpPr>
            <a:cxnSpLocks/>
          </p:cNvCxnSpPr>
          <p:nvPr/>
        </p:nvCxnSpPr>
        <p:spPr>
          <a:xfrm>
            <a:off x="8578856" y="9861269"/>
            <a:ext cx="2779141" cy="1282983"/>
          </a:xfrm>
          <a:prstGeom prst="bentConnector3">
            <a:avLst>
              <a:gd name="adj1" fmla="val 19954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连接符: 肘形 48">
            <a:extLst>
              <a:ext uri="{FF2B5EF4-FFF2-40B4-BE49-F238E27FC236}">
                <a16:creationId xmlns:a16="http://schemas.microsoft.com/office/drawing/2014/main" id="{65765E66-5C70-B68E-93F8-D73AB506DD9C}"/>
              </a:ext>
            </a:extLst>
          </p:cNvPr>
          <p:cNvCxnSpPr>
            <a:cxnSpLocks/>
          </p:cNvCxnSpPr>
          <p:nvPr/>
        </p:nvCxnSpPr>
        <p:spPr>
          <a:xfrm rot="5400000">
            <a:off x="7103636" y="10119053"/>
            <a:ext cx="1303161" cy="791700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615BBDC1-225B-F9F6-E98B-8E12FB20AB86}"/>
              </a:ext>
            </a:extLst>
          </p:cNvPr>
          <p:cNvSpPr txBox="1"/>
          <p:nvPr/>
        </p:nvSpPr>
        <p:spPr>
          <a:xfrm>
            <a:off x="-439604" y="9016532"/>
            <a:ext cx="36113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系统仪表盘界面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AD07B28D-EEB6-32E3-AF6C-175B68A61963}"/>
              </a:ext>
            </a:extLst>
          </p:cNvPr>
          <p:cNvSpPr txBox="1"/>
          <p:nvPr/>
        </p:nvSpPr>
        <p:spPr>
          <a:xfrm>
            <a:off x="1160696" y="10961294"/>
            <a:ext cx="36113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草莓管理界面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1918419-8026-3907-7A00-8B62E779EE12}"/>
              </a:ext>
            </a:extLst>
          </p:cNvPr>
          <p:cNvSpPr txBox="1"/>
          <p:nvPr/>
        </p:nvSpPr>
        <p:spPr>
          <a:xfrm>
            <a:off x="5553704" y="11166478"/>
            <a:ext cx="36113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扫码记录界面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D1A91419-2E64-F57A-7D47-5581519147F4}"/>
              </a:ext>
            </a:extLst>
          </p:cNvPr>
          <p:cNvSpPr txBox="1"/>
          <p:nvPr/>
        </p:nvSpPr>
        <p:spPr>
          <a:xfrm>
            <a:off x="11357991" y="10939065"/>
            <a:ext cx="363846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数据统计界面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544BDDD3-E80E-90CC-BACA-4F1922858C15}"/>
              </a:ext>
            </a:extLst>
          </p:cNvPr>
          <p:cNvSpPr txBox="1"/>
          <p:nvPr/>
        </p:nvSpPr>
        <p:spPr>
          <a:xfrm>
            <a:off x="13084272" y="9162508"/>
            <a:ext cx="363846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系统参数界面</a:t>
            </a:r>
          </a:p>
        </p:txBody>
      </p:sp>
    </p:spTree>
    <p:extLst>
      <p:ext uri="{BB962C8B-B14F-4D97-AF65-F5344CB8AC3E}">
        <p14:creationId xmlns:p14="http://schemas.microsoft.com/office/powerpoint/2010/main" val="100705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CAF8FA9-882D-5423-11B8-679E8183A8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146" r="17146"/>
          <a:stretch>
            <a:fillRect/>
          </a:stretch>
        </p:blipFill>
        <p:spPr>
          <a:xfrm>
            <a:off x="614402" y="3724804"/>
            <a:ext cx="8342400" cy="7561154"/>
          </a:xfrm>
          <a:prstGeom prst="rect">
            <a:avLst/>
          </a:prstGeom>
          <a:effectLst>
            <a:outerShdw blurRad="469900" sx="97000" sy="97000" algn="ctr" rotWithShape="0">
              <a:prstClr val="black">
                <a:alpha val="18000"/>
              </a:prst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A7D9887-4F3B-C577-B286-05121DCA9E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531" t="6172" r="30531" b="30168"/>
          <a:stretch>
            <a:fillRect/>
          </a:stretch>
        </p:blipFill>
        <p:spPr>
          <a:xfrm>
            <a:off x="9480635" y="3724806"/>
            <a:ext cx="5188167" cy="5051774"/>
          </a:xfrm>
          <a:prstGeom prst="rect">
            <a:avLst/>
          </a:prstGeom>
          <a:effectLst>
            <a:outerShdw blurRad="469900" sx="97000" sy="97000" algn="ctr" rotWithShape="0">
              <a:prstClr val="black">
                <a:alpha val="18000"/>
              </a:prstClr>
            </a:outerShdw>
          </a:effectLst>
        </p:spPr>
      </p:pic>
      <p:cxnSp>
        <p:nvCxnSpPr>
          <p:cNvPr id="11" name="连接符: 曲线 10">
            <a:extLst>
              <a:ext uri="{FF2B5EF4-FFF2-40B4-BE49-F238E27FC236}">
                <a16:creationId xmlns:a16="http://schemas.microsoft.com/office/drawing/2014/main" id="{CB317DD3-65C1-2E70-652F-572D8FE84AD9}"/>
              </a:ext>
            </a:extLst>
          </p:cNvPr>
          <p:cNvCxnSpPr/>
          <p:nvPr/>
        </p:nvCxnSpPr>
        <p:spPr>
          <a:xfrm flipV="1">
            <a:off x="7787105" y="4174255"/>
            <a:ext cx="2095500" cy="355600"/>
          </a:xfrm>
          <a:prstGeom prst="curvedConnector3">
            <a:avLst/>
          </a:prstGeom>
          <a:ln w="22225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连接符: 肘形 11">
            <a:extLst>
              <a:ext uri="{FF2B5EF4-FFF2-40B4-BE49-F238E27FC236}">
                <a16:creationId xmlns:a16="http://schemas.microsoft.com/office/drawing/2014/main" id="{03FBFE2A-2D04-DB77-F075-B50FED97E09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1661981" y="3912817"/>
            <a:ext cx="1806761" cy="981285"/>
          </a:xfrm>
          <a:prstGeom prst="bentConnector3">
            <a:avLst/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07FCD4BB-CF45-F70F-891E-AFB095FF3A54}"/>
              </a:ext>
            </a:extLst>
          </p:cNvPr>
          <p:cNvSpPr txBox="1"/>
          <p:nvPr/>
        </p:nvSpPr>
        <p:spPr>
          <a:xfrm>
            <a:off x="6473750" y="1575634"/>
            <a:ext cx="3308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HONOR Sans CN Heavy" panose="02000900000000000000" pitchFamily="2" charset="-122"/>
                <a:ea typeface="HONOR Sans CN Heavy" panose="02000900000000000000" pitchFamily="2" charset="-122"/>
                <a:cs typeface="MiSans" pitchFamily="50" charset="-122"/>
              </a:rPr>
              <a:t>草莓管理界面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B18AF1A-1C96-5797-7D4A-255CFE2F7B86}"/>
              </a:ext>
            </a:extLst>
          </p:cNvPr>
          <p:cNvSpPr txBox="1"/>
          <p:nvPr/>
        </p:nvSpPr>
        <p:spPr>
          <a:xfrm>
            <a:off x="11250339" y="3089706"/>
            <a:ext cx="36113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对草莓的详细信息就行备注</a:t>
            </a:r>
          </a:p>
        </p:txBody>
      </p:sp>
      <p:cxnSp>
        <p:nvCxnSpPr>
          <p:cNvPr id="19" name="连接符: 肘形 18">
            <a:extLst>
              <a:ext uri="{FF2B5EF4-FFF2-40B4-BE49-F238E27FC236}">
                <a16:creationId xmlns:a16="http://schemas.microsoft.com/office/drawing/2014/main" id="{501704B1-9ADE-55C6-EABB-382773FA0C0F}"/>
              </a:ext>
            </a:extLst>
          </p:cNvPr>
          <p:cNvCxnSpPr>
            <a:cxnSpLocks/>
          </p:cNvCxnSpPr>
          <p:nvPr/>
        </p:nvCxnSpPr>
        <p:spPr>
          <a:xfrm flipV="1">
            <a:off x="12699071" y="5932806"/>
            <a:ext cx="2162601" cy="577086"/>
          </a:xfrm>
          <a:prstGeom prst="bentConnector3">
            <a:avLst/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546BE041-E88F-B4FA-F262-C5303448FE74}"/>
              </a:ext>
            </a:extLst>
          </p:cNvPr>
          <p:cNvSpPr txBox="1"/>
          <p:nvPr/>
        </p:nvSpPr>
        <p:spPr>
          <a:xfrm>
            <a:off x="14861666" y="5727614"/>
            <a:ext cx="294246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自定义前缀</a:t>
            </a:r>
          </a:p>
        </p:txBody>
      </p:sp>
      <p:cxnSp>
        <p:nvCxnSpPr>
          <p:cNvPr id="22" name="连接符: 肘形 21">
            <a:extLst>
              <a:ext uri="{FF2B5EF4-FFF2-40B4-BE49-F238E27FC236}">
                <a16:creationId xmlns:a16="http://schemas.microsoft.com/office/drawing/2014/main" id="{2B373CB6-F75A-E8DF-C4DD-8B1FD5DA8326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417045" y="7910284"/>
            <a:ext cx="2002276" cy="724368"/>
          </a:xfrm>
          <a:prstGeom prst="bentConnector3">
            <a:avLst>
              <a:gd name="adj1" fmla="val 78767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连接符: 肘形 23">
            <a:extLst>
              <a:ext uri="{FF2B5EF4-FFF2-40B4-BE49-F238E27FC236}">
                <a16:creationId xmlns:a16="http://schemas.microsoft.com/office/drawing/2014/main" id="{84649929-2EFA-B780-B660-E92E8264B47E}"/>
              </a:ext>
            </a:extLst>
          </p:cNvPr>
          <p:cNvCxnSpPr>
            <a:cxnSpLocks/>
          </p:cNvCxnSpPr>
          <p:nvPr/>
        </p:nvCxnSpPr>
        <p:spPr>
          <a:xfrm>
            <a:off x="13944436" y="7271324"/>
            <a:ext cx="917236" cy="600676"/>
          </a:xfrm>
          <a:prstGeom prst="bentConnector3">
            <a:avLst/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C4F6A5D6-C04A-76C7-473A-8D3FB868A8C0}"/>
              </a:ext>
            </a:extLst>
          </p:cNvPr>
          <p:cNvSpPr txBox="1"/>
          <p:nvPr/>
        </p:nvSpPr>
        <p:spPr>
          <a:xfrm>
            <a:off x="14861666" y="7666814"/>
            <a:ext cx="2942468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创建草莓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711E8C3-4E79-2CE1-2D04-C7A6A416A751}"/>
              </a:ext>
            </a:extLst>
          </p:cNvPr>
          <p:cNvSpPr txBox="1"/>
          <p:nvPr/>
        </p:nvSpPr>
        <p:spPr>
          <a:xfrm>
            <a:off x="11974705" y="9286531"/>
            <a:ext cx="36113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清楚备注信息及自定义前缀</a:t>
            </a:r>
          </a:p>
        </p:txBody>
      </p:sp>
      <p:cxnSp>
        <p:nvCxnSpPr>
          <p:cNvPr id="30" name="连接符: 肘形 29">
            <a:extLst>
              <a:ext uri="{FF2B5EF4-FFF2-40B4-BE49-F238E27FC236}">
                <a16:creationId xmlns:a16="http://schemas.microsoft.com/office/drawing/2014/main" id="{5F7AAC87-EB5C-3BFF-AB47-BA6D35883AA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574338" y="4144458"/>
            <a:ext cx="1601575" cy="312820"/>
          </a:xfrm>
          <a:prstGeom prst="bentConnector3">
            <a:avLst>
              <a:gd name="adj1" fmla="val 58987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A743516E-3384-136B-AC11-C22E8C35A18D}"/>
              </a:ext>
            </a:extLst>
          </p:cNvPr>
          <p:cNvSpPr txBox="1"/>
          <p:nvPr/>
        </p:nvSpPr>
        <p:spPr>
          <a:xfrm>
            <a:off x="725873" y="3089706"/>
            <a:ext cx="36113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对已记录的草莓状态进行筛选</a:t>
            </a:r>
          </a:p>
        </p:txBody>
      </p: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D7357755-CA15-031E-855A-1B68C4D5B91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73086" y="3638887"/>
            <a:ext cx="2104452" cy="821077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FEC6BF84-1940-6715-0711-1002141BDF47}"/>
              </a:ext>
            </a:extLst>
          </p:cNvPr>
          <p:cNvSpPr txBox="1"/>
          <p:nvPr/>
        </p:nvSpPr>
        <p:spPr>
          <a:xfrm>
            <a:off x="2330190" y="2579718"/>
            <a:ext cx="36113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设置一页显示记录条数</a:t>
            </a:r>
          </a:p>
        </p:txBody>
      </p:sp>
      <p:cxnSp>
        <p:nvCxnSpPr>
          <p:cNvPr id="38" name="连接符: 肘形 37">
            <a:extLst>
              <a:ext uri="{FF2B5EF4-FFF2-40B4-BE49-F238E27FC236}">
                <a16:creationId xmlns:a16="http://schemas.microsoft.com/office/drawing/2014/main" id="{C2ABB183-657E-AE45-22B9-E8D6CF0EF6B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022107" y="3596197"/>
            <a:ext cx="1529127" cy="1336894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03F88399-D30E-0295-7625-4D4F12BCE8DE}"/>
              </a:ext>
            </a:extLst>
          </p:cNvPr>
          <p:cNvSpPr txBox="1"/>
          <p:nvPr/>
        </p:nvSpPr>
        <p:spPr>
          <a:xfrm>
            <a:off x="5649454" y="3093309"/>
            <a:ext cx="36113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按二维码编码检索相应的草莓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AE5327B2-2DFF-CD70-2330-3730C15209F2}"/>
              </a:ext>
            </a:extLst>
          </p:cNvPr>
          <p:cNvSpPr/>
          <p:nvPr/>
        </p:nvSpPr>
        <p:spPr>
          <a:xfrm>
            <a:off x="5170973" y="5029202"/>
            <a:ext cx="3344382" cy="349618"/>
          </a:xfrm>
          <a:prstGeom prst="roundRect">
            <a:avLst/>
          </a:prstGeom>
          <a:noFill/>
          <a:ln>
            <a:gradFill>
              <a:gsLst>
                <a:gs pos="0">
                  <a:srgbClr val="3176F3"/>
                </a:gs>
                <a:gs pos="100000">
                  <a:srgbClr val="3176F3"/>
                </a:gs>
                <a:gs pos="39000">
                  <a:srgbClr val="6A2CF4"/>
                </a:gs>
                <a:gs pos="77000">
                  <a:srgbClr val="6A2CF4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1E49A380-7B40-D5B5-596C-1D30128A3EE0}"/>
              </a:ext>
            </a:extLst>
          </p:cNvPr>
          <p:cNvSpPr/>
          <p:nvPr/>
        </p:nvSpPr>
        <p:spPr>
          <a:xfrm>
            <a:off x="6991351" y="6325138"/>
            <a:ext cx="499534" cy="3067225"/>
          </a:xfrm>
          <a:prstGeom prst="roundRect">
            <a:avLst/>
          </a:prstGeom>
          <a:noFill/>
          <a:ln w="12700">
            <a:gradFill>
              <a:gsLst>
                <a:gs pos="0">
                  <a:srgbClr val="3176F3"/>
                </a:gs>
                <a:gs pos="100000">
                  <a:srgbClr val="3176F3"/>
                </a:gs>
                <a:gs pos="39000">
                  <a:srgbClr val="6A2CF4"/>
                </a:gs>
                <a:gs pos="77000">
                  <a:srgbClr val="6A2CF4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44125945-A871-6B7F-D66C-03B2E971C0E0}"/>
              </a:ext>
            </a:extLst>
          </p:cNvPr>
          <p:cNvSpPr/>
          <p:nvPr/>
        </p:nvSpPr>
        <p:spPr>
          <a:xfrm>
            <a:off x="7508761" y="6325138"/>
            <a:ext cx="499534" cy="3067225"/>
          </a:xfrm>
          <a:prstGeom prst="roundRect">
            <a:avLst/>
          </a:prstGeom>
          <a:noFill/>
          <a:ln w="12700">
            <a:gradFill>
              <a:gsLst>
                <a:gs pos="39000">
                  <a:schemeClr val="accent3"/>
                </a:gs>
                <a:gs pos="72000">
                  <a:schemeClr val="accent3"/>
                </a:gs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49" name="连接符: 肘形 48">
            <a:extLst>
              <a:ext uri="{FF2B5EF4-FFF2-40B4-BE49-F238E27FC236}">
                <a16:creationId xmlns:a16="http://schemas.microsoft.com/office/drawing/2014/main" id="{74AAB32D-DF36-8856-A605-01AED50DBC36}"/>
              </a:ext>
            </a:extLst>
          </p:cNvPr>
          <p:cNvCxnSpPr>
            <a:cxnSpLocks/>
            <a:stCxn id="47" idx="2"/>
          </p:cNvCxnSpPr>
          <p:nvPr/>
        </p:nvCxnSpPr>
        <p:spPr>
          <a:xfrm rot="16200000" flipH="1">
            <a:off x="7561092" y="9072394"/>
            <a:ext cx="1254471" cy="1894416"/>
          </a:xfrm>
          <a:prstGeom prst="bentConnector2">
            <a:avLst/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0309B72F-BE65-19E7-D29C-DF6FDD9AB298}"/>
              </a:ext>
            </a:extLst>
          </p:cNvPr>
          <p:cNvSpPr txBox="1"/>
          <p:nvPr/>
        </p:nvSpPr>
        <p:spPr>
          <a:xfrm>
            <a:off x="9132247" y="10435455"/>
            <a:ext cx="372015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查看草莓详细记录内容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(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见下图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)</a:t>
            </a:r>
            <a:endParaRPr lang="zh-CN" altLang="en-US" sz="1867" dirty="0">
              <a:latin typeface="MiSans" pitchFamily="50" charset="-122"/>
              <a:ea typeface="MiSans" pitchFamily="50" charset="-122"/>
              <a:cs typeface="MiSans" pitchFamily="50" charset="-122"/>
            </a:endParaRPr>
          </a:p>
        </p:txBody>
      </p:sp>
      <p:cxnSp>
        <p:nvCxnSpPr>
          <p:cNvPr id="57" name="连接符: 肘形 56">
            <a:extLst>
              <a:ext uri="{FF2B5EF4-FFF2-40B4-BE49-F238E27FC236}">
                <a16:creationId xmlns:a16="http://schemas.microsoft.com/office/drawing/2014/main" id="{64B93950-F1FF-E61E-735C-6DB4599E6F1C}"/>
              </a:ext>
            </a:extLst>
          </p:cNvPr>
          <p:cNvCxnSpPr>
            <a:cxnSpLocks/>
          </p:cNvCxnSpPr>
          <p:nvPr/>
        </p:nvCxnSpPr>
        <p:spPr>
          <a:xfrm>
            <a:off x="8008302" y="9114370"/>
            <a:ext cx="2500485" cy="960964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5B6C679C-7992-7330-E541-C33FBBD5E4A8}"/>
              </a:ext>
            </a:extLst>
          </p:cNvPr>
          <p:cNvSpPr txBox="1"/>
          <p:nvPr/>
        </p:nvSpPr>
        <p:spPr>
          <a:xfrm>
            <a:off x="10508782" y="9870148"/>
            <a:ext cx="3852334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删除当前草莓的全部信息</a:t>
            </a:r>
          </a:p>
        </p:txBody>
      </p:sp>
    </p:spTree>
    <p:extLst>
      <p:ext uri="{BB962C8B-B14F-4D97-AF65-F5344CB8AC3E}">
        <p14:creationId xmlns:p14="http://schemas.microsoft.com/office/powerpoint/2010/main" val="2189673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3236188-5A64-E980-193A-EF76E367AD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38" r="18438"/>
          <a:stretch>
            <a:fillRect/>
          </a:stretch>
        </p:blipFill>
        <p:spPr>
          <a:xfrm>
            <a:off x="5994347" y="2966404"/>
            <a:ext cx="9220916" cy="8700329"/>
          </a:xfrm>
          <a:prstGeom prst="rect">
            <a:avLst/>
          </a:prstGeom>
          <a:effectLst>
            <a:outerShdw blurRad="469900" sx="97000" sy="97000" algn="ctr" rotWithShape="0">
              <a:prstClr val="black">
                <a:alpha val="18000"/>
              </a:prstClr>
            </a:outerShdw>
          </a:effec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2E3E5B5-CD8A-8607-A484-BB3AFA764513}"/>
              </a:ext>
            </a:extLst>
          </p:cNvPr>
          <p:cNvSpPr txBox="1"/>
          <p:nvPr/>
        </p:nvSpPr>
        <p:spPr>
          <a:xfrm>
            <a:off x="6412806" y="1270270"/>
            <a:ext cx="3308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HONOR Sans CN Heavy" panose="02000900000000000000" pitchFamily="2" charset="-122"/>
                <a:ea typeface="HONOR Sans CN Heavy" panose="02000900000000000000" pitchFamily="2" charset="-122"/>
                <a:cs typeface="MiSans" pitchFamily="50" charset="-122"/>
              </a:rPr>
              <a:t>草莓详情界面</a:t>
            </a:r>
          </a:p>
        </p:txBody>
      </p:sp>
      <p:cxnSp>
        <p:nvCxnSpPr>
          <p:cNvPr id="9" name="连接符: 肘形 8">
            <a:extLst>
              <a:ext uri="{FF2B5EF4-FFF2-40B4-BE49-F238E27FC236}">
                <a16:creationId xmlns:a16="http://schemas.microsoft.com/office/drawing/2014/main" id="{B51734CB-312A-658A-A493-E596A5046829}"/>
              </a:ext>
            </a:extLst>
          </p:cNvPr>
          <p:cNvCxnSpPr>
            <a:cxnSpLocks/>
          </p:cNvCxnSpPr>
          <p:nvPr/>
        </p:nvCxnSpPr>
        <p:spPr>
          <a:xfrm rot="10800000">
            <a:off x="5356800" y="4089600"/>
            <a:ext cx="864004" cy="844804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10F1A499-6CCE-3C13-7F24-69EB8F7B90C1}"/>
              </a:ext>
            </a:extLst>
          </p:cNvPr>
          <p:cNvSpPr txBox="1"/>
          <p:nvPr/>
        </p:nvSpPr>
        <p:spPr>
          <a:xfrm>
            <a:off x="2726402" y="3453529"/>
            <a:ext cx="2404953" cy="1241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显示草莓的基本信息，包括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ID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、二维码编码、状态、创建时间、最新记录时间。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0DF1024D-5833-0EA9-3315-2EFFF0ECFB20}"/>
              </a:ext>
            </a:extLst>
          </p:cNvPr>
          <p:cNvSpPr/>
          <p:nvPr/>
        </p:nvSpPr>
        <p:spPr>
          <a:xfrm>
            <a:off x="6220806" y="4453202"/>
            <a:ext cx="2630398" cy="2717998"/>
          </a:xfrm>
          <a:prstGeom prst="roundRect">
            <a:avLst/>
          </a:prstGeom>
          <a:noFill/>
          <a:ln w="25400">
            <a:gradFill>
              <a:gsLst>
                <a:gs pos="0">
                  <a:srgbClr val="3176F3"/>
                </a:gs>
                <a:gs pos="100000">
                  <a:srgbClr val="3176F3"/>
                </a:gs>
                <a:gs pos="39000">
                  <a:srgbClr val="6A2CF4"/>
                </a:gs>
                <a:gs pos="77000">
                  <a:srgbClr val="6A2CF4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AD550268-D9A7-88A0-7D84-2D712AD7132F}"/>
              </a:ext>
            </a:extLst>
          </p:cNvPr>
          <p:cNvSpPr/>
          <p:nvPr/>
        </p:nvSpPr>
        <p:spPr>
          <a:xfrm>
            <a:off x="9238979" y="4512002"/>
            <a:ext cx="5631426" cy="7154727"/>
          </a:xfrm>
          <a:prstGeom prst="roundRect">
            <a:avLst>
              <a:gd name="adj" fmla="val 4577"/>
            </a:avLst>
          </a:prstGeom>
          <a:noFill/>
          <a:ln w="28575">
            <a:gradFill>
              <a:gsLst>
                <a:gs pos="39000">
                  <a:schemeClr val="accent3"/>
                </a:gs>
                <a:gs pos="72000">
                  <a:schemeClr val="accent3"/>
                </a:gs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11B1D138-A3CC-926A-197B-8986A7C5280D}"/>
              </a:ext>
            </a:extLst>
          </p:cNvPr>
          <p:cNvCxnSpPr>
            <a:cxnSpLocks/>
          </p:cNvCxnSpPr>
          <p:nvPr/>
        </p:nvCxnSpPr>
        <p:spPr>
          <a:xfrm rot="10800000">
            <a:off x="5539205" y="10627200"/>
            <a:ext cx="3699774" cy="364800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2153D314-0162-30B1-E64B-2546C3BBF075}"/>
              </a:ext>
            </a:extLst>
          </p:cNvPr>
          <p:cNvSpPr txBox="1"/>
          <p:nvPr/>
        </p:nvSpPr>
        <p:spPr>
          <a:xfrm>
            <a:off x="2951847" y="10278386"/>
            <a:ext cx="2404953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显示每次记录的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AI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分析及生长状态</a:t>
            </a:r>
          </a:p>
        </p:txBody>
      </p:sp>
      <p:cxnSp>
        <p:nvCxnSpPr>
          <p:cNvPr id="23" name="连接符: 肘形 22">
            <a:extLst>
              <a:ext uri="{FF2B5EF4-FFF2-40B4-BE49-F238E27FC236}">
                <a16:creationId xmlns:a16="http://schemas.microsoft.com/office/drawing/2014/main" id="{5A45AC90-3926-CC8A-5642-9B38B010D3D0}"/>
              </a:ext>
            </a:extLst>
          </p:cNvPr>
          <p:cNvCxnSpPr>
            <a:cxnSpLocks/>
          </p:cNvCxnSpPr>
          <p:nvPr/>
        </p:nvCxnSpPr>
        <p:spPr>
          <a:xfrm rot="10800000" flipV="1">
            <a:off x="4609473" y="7419932"/>
            <a:ext cx="1803337" cy="893673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连接符: 肘形 24">
            <a:extLst>
              <a:ext uri="{FF2B5EF4-FFF2-40B4-BE49-F238E27FC236}">
                <a16:creationId xmlns:a16="http://schemas.microsoft.com/office/drawing/2014/main" id="{59FC4E62-740C-9867-3785-CFA302B29D15}"/>
              </a:ext>
            </a:extLst>
          </p:cNvPr>
          <p:cNvCxnSpPr>
            <a:cxnSpLocks/>
          </p:cNvCxnSpPr>
          <p:nvPr/>
        </p:nvCxnSpPr>
        <p:spPr>
          <a:xfrm rot="16200000" flipV="1">
            <a:off x="13027500" y="3407703"/>
            <a:ext cx="2160004" cy="893401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20EEA60E-6412-43E1-08FD-5C9EE27EE0E2}"/>
              </a:ext>
            </a:extLst>
          </p:cNvPr>
          <p:cNvSpPr txBox="1"/>
          <p:nvPr/>
        </p:nvSpPr>
        <p:spPr>
          <a:xfrm>
            <a:off x="11855139" y="2364030"/>
            <a:ext cx="361133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删除单条记录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FB7F597-F92B-64F0-22DE-64847EC93116}"/>
              </a:ext>
            </a:extLst>
          </p:cNvPr>
          <p:cNvSpPr txBox="1"/>
          <p:nvPr/>
        </p:nvSpPr>
        <p:spPr>
          <a:xfrm>
            <a:off x="1079149" y="8089364"/>
            <a:ext cx="3530324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转跳至扫码记录界面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(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见下图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)</a:t>
            </a:r>
            <a:endParaRPr lang="zh-CN" altLang="en-US" sz="1867" dirty="0">
              <a:latin typeface="MiSans" pitchFamily="50" charset="-122"/>
              <a:ea typeface="MiSans" pitchFamily="50" charset="-122"/>
              <a:cs typeface="MiSans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9058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354F60B-9A8D-6CA7-5463-7BF061A209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063" r="19063" b="52882"/>
          <a:stretch>
            <a:fillRect/>
          </a:stretch>
        </p:blipFill>
        <p:spPr>
          <a:xfrm>
            <a:off x="3007360" y="4556048"/>
            <a:ext cx="10241280" cy="7005472"/>
          </a:xfrm>
          <a:prstGeom prst="rect">
            <a:avLst/>
          </a:prstGeom>
          <a:effectLst>
            <a:outerShdw blurRad="469900" sx="97000" sy="97000" algn="ctr" rotWithShape="0">
              <a:prstClr val="black">
                <a:alpha val="18000"/>
              </a:prst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453245F9-F237-6E38-857A-BA89047144DE}"/>
              </a:ext>
            </a:extLst>
          </p:cNvPr>
          <p:cNvSpPr txBox="1"/>
          <p:nvPr/>
        </p:nvSpPr>
        <p:spPr>
          <a:xfrm>
            <a:off x="6473749" y="3580293"/>
            <a:ext cx="3308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HONOR Sans CN Heavy" panose="02000900000000000000" pitchFamily="2" charset="-122"/>
                <a:ea typeface="HONOR Sans CN Heavy" panose="02000900000000000000" pitchFamily="2" charset="-122"/>
                <a:cs typeface="MiSans" pitchFamily="50" charset="-122"/>
              </a:rPr>
              <a:t>扫描记录界面</a:t>
            </a:r>
          </a:p>
        </p:txBody>
      </p:sp>
      <p:cxnSp>
        <p:nvCxnSpPr>
          <p:cNvPr id="4" name="连接符: 肘形 3">
            <a:extLst>
              <a:ext uri="{FF2B5EF4-FFF2-40B4-BE49-F238E27FC236}">
                <a16:creationId xmlns:a16="http://schemas.microsoft.com/office/drawing/2014/main" id="{7FA72498-24EE-074B-A86B-0CC2D293FC9F}"/>
              </a:ext>
            </a:extLst>
          </p:cNvPr>
          <p:cNvCxnSpPr>
            <a:cxnSpLocks/>
          </p:cNvCxnSpPr>
          <p:nvPr/>
        </p:nvCxnSpPr>
        <p:spPr>
          <a:xfrm rot="10800000">
            <a:off x="2519686" y="6850592"/>
            <a:ext cx="797058" cy="328537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51E93F0A-41F4-625B-BC2D-6AFFD90BC36E}"/>
              </a:ext>
            </a:extLst>
          </p:cNvPr>
          <p:cNvSpPr/>
          <p:nvPr/>
        </p:nvSpPr>
        <p:spPr>
          <a:xfrm>
            <a:off x="3316732" y="6664329"/>
            <a:ext cx="4574201" cy="3462868"/>
          </a:xfrm>
          <a:prstGeom prst="roundRect">
            <a:avLst>
              <a:gd name="adj" fmla="val 3504"/>
            </a:avLst>
          </a:prstGeom>
          <a:noFill/>
          <a:ln w="25400">
            <a:gradFill>
              <a:gsLst>
                <a:gs pos="0">
                  <a:srgbClr val="3176F3"/>
                </a:gs>
                <a:gs pos="100000">
                  <a:srgbClr val="3176F3"/>
                </a:gs>
                <a:gs pos="39000">
                  <a:srgbClr val="6A2CF4"/>
                </a:gs>
                <a:gs pos="77000">
                  <a:srgbClr val="6A2CF4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7801133-108E-A6FF-AB0A-238DAAACDE4E}"/>
              </a:ext>
            </a:extLst>
          </p:cNvPr>
          <p:cNvSpPr txBox="1"/>
          <p:nvPr/>
        </p:nvSpPr>
        <p:spPr>
          <a:xfrm>
            <a:off x="-1010639" y="6624889"/>
            <a:ext cx="3530324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摄像头实时画面</a:t>
            </a:r>
          </a:p>
        </p:txBody>
      </p:sp>
      <p:cxnSp>
        <p:nvCxnSpPr>
          <p:cNvPr id="13" name="连接符: 肘形 12">
            <a:extLst>
              <a:ext uri="{FF2B5EF4-FFF2-40B4-BE49-F238E27FC236}">
                <a16:creationId xmlns:a16="http://schemas.microsoft.com/office/drawing/2014/main" id="{DA44EE29-FE6F-F67E-64C8-A683394A0093}"/>
              </a:ext>
            </a:extLst>
          </p:cNvPr>
          <p:cNvCxnSpPr>
            <a:cxnSpLocks/>
          </p:cNvCxnSpPr>
          <p:nvPr/>
        </p:nvCxnSpPr>
        <p:spPr>
          <a:xfrm rot="10800000">
            <a:off x="2873029" y="10127193"/>
            <a:ext cx="2015070" cy="347136"/>
          </a:xfrm>
          <a:prstGeom prst="bentConnector3">
            <a:avLst>
              <a:gd name="adj1" fmla="val 80812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E57CAA7E-970C-4271-0D03-2BEC8792041D}"/>
              </a:ext>
            </a:extLst>
          </p:cNvPr>
          <p:cNvSpPr txBox="1"/>
          <p:nvPr/>
        </p:nvSpPr>
        <p:spPr>
          <a:xfrm>
            <a:off x="-612111" y="9901489"/>
            <a:ext cx="3530324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选择摄像头设备</a:t>
            </a:r>
          </a:p>
        </p:txBody>
      </p:sp>
      <p:cxnSp>
        <p:nvCxnSpPr>
          <p:cNvPr id="20" name="连接符: 肘形 19">
            <a:extLst>
              <a:ext uri="{FF2B5EF4-FFF2-40B4-BE49-F238E27FC236}">
                <a16:creationId xmlns:a16="http://schemas.microsoft.com/office/drawing/2014/main" id="{0859CDED-188B-B3CE-9314-04AD8D51C169}"/>
              </a:ext>
            </a:extLst>
          </p:cNvPr>
          <p:cNvCxnSpPr>
            <a:cxnSpLocks/>
          </p:cNvCxnSpPr>
          <p:nvPr/>
        </p:nvCxnSpPr>
        <p:spPr>
          <a:xfrm flipV="1">
            <a:off x="7834489" y="10474328"/>
            <a:ext cx="1270005" cy="282219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连接符: 肘形 23">
            <a:extLst>
              <a:ext uri="{FF2B5EF4-FFF2-40B4-BE49-F238E27FC236}">
                <a16:creationId xmlns:a16="http://schemas.microsoft.com/office/drawing/2014/main" id="{959D350E-4D39-CAD4-065D-4F26FC1BFF7F}"/>
              </a:ext>
            </a:extLst>
          </p:cNvPr>
          <p:cNvCxnSpPr>
            <a:cxnSpLocks/>
          </p:cNvCxnSpPr>
          <p:nvPr/>
        </p:nvCxnSpPr>
        <p:spPr>
          <a:xfrm>
            <a:off x="7834493" y="11114977"/>
            <a:ext cx="2300112" cy="172151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连接符: 肘形 25">
            <a:extLst>
              <a:ext uri="{FF2B5EF4-FFF2-40B4-BE49-F238E27FC236}">
                <a16:creationId xmlns:a16="http://schemas.microsoft.com/office/drawing/2014/main" id="{CA181EA2-FA2A-4C4C-0597-8F7A384ABB8D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86000" y="10861908"/>
            <a:ext cx="1119890" cy="339141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连接符: 肘形 27">
            <a:extLst>
              <a:ext uri="{FF2B5EF4-FFF2-40B4-BE49-F238E27FC236}">
                <a16:creationId xmlns:a16="http://schemas.microsoft.com/office/drawing/2014/main" id="{1639B7AB-F7C8-4BC1-307E-DB9DDCCCC32A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58534" y="11203636"/>
            <a:ext cx="747356" cy="583589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0F2E5439-9C85-D2E9-05BF-A61CBBBE9F24}"/>
              </a:ext>
            </a:extLst>
          </p:cNvPr>
          <p:cNvSpPr txBox="1"/>
          <p:nvPr/>
        </p:nvSpPr>
        <p:spPr>
          <a:xfrm>
            <a:off x="-1244321" y="10976636"/>
            <a:ext cx="3530324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启动摄像头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67ED23F-48B4-B90D-6657-83BF8F0470CE}"/>
              </a:ext>
            </a:extLst>
          </p:cNvPr>
          <p:cNvSpPr txBox="1"/>
          <p:nvPr/>
        </p:nvSpPr>
        <p:spPr>
          <a:xfrm>
            <a:off x="-871788" y="11561519"/>
            <a:ext cx="3530324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刷新摄像头设备列表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A1A4BD5-8B46-EB9C-BE3F-7E8E8B74D89A}"/>
              </a:ext>
            </a:extLst>
          </p:cNvPr>
          <p:cNvSpPr txBox="1"/>
          <p:nvPr/>
        </p:nvSpPr>
        <p:spPr>
          <a:xfrm>
            <a:off x="10134605" y="10917792"/>
            <a:ext cx="3114039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识别到二维码后暂停扫描，点击可继续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FB72504-E70F-4031-F6A4-3B61B5E2E862}"/>
              </a:ext>
            </a:extLst>
          </p:cNvPr>
          <p:cNvSpPr txBox="1"/>
          <p:nvPr/>
        </p:nvSpPr>
        <p:spPr>
          <a:xfrm>
            <a:off x="9104498" y="10258651"/>
            <a:ext cx="38989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在设备列表中几个摄像头之间切换</a:t>
            </a:r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50A023FF-DDA2-C709-546A-B54967EAB91D}"/>
              </a:ext>
            </a:extLst>
          </p:cNvPr>
          <p:cNvSpPr/>
          <p:nvPr/>
        </p:nvSpPr>
        <p:spPr>
          <a:xfrm>
            <a:off x="8200310" y="6130926"/>
            <a:ext cx="4901861" cy="1138766"/>
          </a:xfrm>
          <a:prstGeom prst="roundRect">
            <a:avLst>
              <a:gd name="adj" fmla="val 4287"/>
            </a:avLst>
          </a:prstGeom>
          <a:noFill/>
          <a:ln w="19050">
            <a:gradFill>
              <a:gsLst>
                <a:gs pos="0">
                  <a:schemeClr val="accent3"/>
                </a:gs>
                <a:gs pos="100000">
                  <a:schemeClr val="accent3"/>
                </a:gs>
                <a:gs pos="41000">
                  <a:schemeClr val="accent2"/>
                </a:gs>
                <a:gs pos="67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w</a:t>
            </a:r>
            <a:endParaRPr lang="zh-CN" altLang="en-US" sz="2400" dirty="0"/>
          </a:p>
        </p:txBody>
      </p:sp>
      <p:cxnSp>
        <p:nvCxnSpPr>
          <p:cNvPr id="43" name="连接符: 肘形 42">
            <a:extLst>
              <a:ext uri="{FF2B5EF4-FFF2-40B4-BE49-F238E27FC236}">
                <a16:creationId xmlns:a16="http://schemas.microsoft.com/office/drawing/2014/main" id="{580D5F87-F0F1-10BF-2438-FABDD0044C1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2572084" y="5320028"/>
            <a:ext cx="939801" cy="681995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chemeClr val="accent3"/>
                </a:gs>
                <a:gs pos="100000">
                  <a:schemeClr val="accent2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44E4FFE7-6919-DD36-B1E1-7733E1EFCC24}"/>
              </a:ext>
            </a:extLst>
          </p:cNvPr>
          <p:cNvSpPr txBox="1"/>
          <p:nvPr/>
        </p:nvSpPr>
        <p:spPr>
          <a:xfrm>
            <a:off x="13382982" y="4821793"/>
            <a:ext cx="2282615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手动输入二维码编号检索草莓植株</a:t>
            </a:r>
          </a:p>
        </p:txBody>
      </p:sp>
      <p:cxnSp>
        <p:nvCxnSpPr>
          <p:cNvPr id="54" name="连接符: 肘形 53">
            <a:extLst>
              <a:ext uri="{FF2B5EF4-FFF2-40B4-BE49-F238E27FC236}">
                <a16:creationId xmlns:a16="http://schemas.microsoft.com/office/drawing/2014/main" id="{E2C31FA6-D7B5-4710-B74D-F31D24236D3F}"/>
              </a:ext>
            </a:extLst>
          </p:cNvPr>
          <p:cNvCxnSpPr>
            <a:cxnSpLocks/>
          </p:cNvCxnSpPr>
          <p:nvPr/>
        </p:nvCxnSpPr>
        <p:spPr>
          <a:xfrm flipV="1">
            <a:off x="13053281" y="7269697"/>
            <a:ext cx="544190" cy="540357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0AAB4396-A422-D581-3AEB-7C9F131E4EAC}"/>
              </a:ext>
            </a:extLst>
          </p:cNvPr>
          <p:cNvSpPr txBox="1"/>
          <p:nvPr/>
        </p:nvSpPr>
        <p:spPr>
          <a:xfrm>
            <a:off x="13586390" y="6989463"/>
            <a:ext cx="2477909" cy="1816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通过二维码编号识别到对应的草莓植株，此处显示草莓基础信息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(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草莓编号、二维码、最近录入、生长阶段、健康状况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)</a:t>
            </a:r>
            <a:endParaRPr lang="zh-CN" altLang="en-US" sz="1867" dirty="0">
              <a:latin typeface="MiSans" pitchFamily="50" charset="-122"/>
              <a:ea typeface="MiSans" pitchFamily="50" charset="-122"/>
              <a:cs typeface="MiSans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050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 59">
            <a:extLst>
              <a:ext uri="{FF2B5EF4-FFF2-40B4-BE49-F238E27FC236}">
                <a16:creationId xmlns:a16="http://schemas.microsoft.com/office/drawing/2014/main" id="{BE187C01-517A-E6F0-A448-F214350A46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500" t="47071" r="18500" b="7544"/>
          <a:stretch>
            <a:fillRect/>
          </a:stretch>
        </p:blipFill>
        <p:spPr>
          <a:xfrm>
            <a:off x="3007360" y="1144957"/>
            <a:ext cx="10241280" cy="6627443"/>
          </a:xfrm>
          <a:prstGeom prst="rect">
            <a:avLst/>
          </a:prstGeom>
          <a:effectLst>
            <a:outerShdw blurRad="469900" sx="97000" sy="97000" algn="ctr" rotWithShape="0">
              <a:prstClr val="black">
                <a:alpha val="18000"/>
              </a:prstClr>
            </a:outerShdw>
          </a:effectLst>
        </p:spPr>
      </p:pic>
      <p:cxnSp>
        <p:nvCxnSpPr>
          <p:cNvPr id="4" name="连接符: 肘形 3">
            <a:extLst>
              <a:ext uri="{FF2B5EF4-FFF2-40B4-BE49-F238E27FC236}">
                <a16:creationId xmlns:a16="http://schemas.microsoft.com/office/drawing/2014/main" id="{C81ACA66-D14B-2A9C-8360-11536F0E972A}"/>
              </a:ext>
            </a:extLst>
          </p:cNvPr>
          <p:cNvCxnSpPr>
            <a:cxnSpLocks/>
          </p:cNvCxnSpPr>
          <p:nvPr/>
        </p:nvCxnSpPr>
        <p:spPr>
          <a:xfrm rot="10800000">
            <a:off x="2872112" y="2218678"/>
            <a:ext cx="617849" cy="298872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74722A63-D78B-1739-40A3-20A49FE6BCD7}"/>
              </a:ext>
            </a:extLst>
          </p:cNvPr>
          <p:cNvSpPr txBox="1"/>
          <p:nvPr/>
        </p:nvSpPr>
        <p:spPr>
          <a:xfrm>
            <a:off x="120016" y="1822177"/>
            <a:ext cx="2818770" cy="954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扫描识别到二维码将自动拍照，选择相应的图片；也可自行手动选择</a:t>
            </a:r>
          </a:p>
        </p:txBody>
      </p:sp>
      <p:cxnSp>
        <p:nvCxnSpPr>
          <p:cNvPr id="7" name="连接符: 肘形 6">
            <a:extLst>
              <a:ext uri="{FF2B5EF4-FFF2-40B4-BE49-F238E27FC236}">
                <a16:creationId xmlns:a16="http://schemas.microsoft.com/office/drawing/2014/main" id="{B5455809-55C5-B1CB-6F38-7D255C1DFEC3}"/>
              </a:ext>
            </a:extLst>
          </p:cNvPr>
          <p:cNvCxnSpPr>
            <a:cxnSpLocks/>
          </p:cNvCxnSpPr>
          <p:nvPr/>
        </p:nvCxnSpPr>
        <p:spPr>
          <a:xfrm>
            <a:off x="12767313" y="3263380"/>
            <a:ext cx="669916" cy="448347"/>
          </a:xfrm>
          <a:prstGeom prst="bentConnector3">
            <a:avLst>
              <a:gd name="adj1" fmla="val 79858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A9CF9ABE-2017-7841-7E0C-1657E1527515}"/>
              </a:ext>
            </a:extLst>
          </p:cNvPr>
          <p:cNvSpPr txBox="1"/>
          <p:nvPr/>
        </p:nvSpPr>
        <p:spPr>
          <a:xfrm>
            <a:off x="13437230" y="3521899"/>
            <a:ext cx="281877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调用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AI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接口分析草莓状态</a:t>
            </a:r>
          </a:p>
        </p:txBody>
      </p:sp>
      <p:cxnSp>
        <p:nvCxnSpPr>
          <p:cNvPr id="10" name="连接符: 肘形 9">
            <a:extLst>
              <a:ext uri="{FF2B5EF4-FFF2-40B4-BE49-F238E27FC236}">
                <a16:creationId xmlns:a16="http://schemas.microsoft.com/office/drawing/2014/main" id="{D24546D4-2C01-F145-12CB-C4CAB885A68E}"/>
              </a:ext>
            </a:extLst>
          </p:cNvPr>
          <p:cNvCxnSpPr>
            <a:cxnSpLocks/>
          </p:cNvCxnSpPr>
          <p:nvPr/>
        </p:nvCxnSpPr>
        <p:spPr>
          <a:xfrm rot="10800000" flipV="1">
            <a:off x="2808616" y="4021067"/>
            <a:ext cx="671189" cy="407224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B0E719CC-6D9F-82F6-8FCD-00354CB14150}"/>
              </a:ext>
            </a:extLst>
          </p:cNvPr>
          <p:cNvSpPr txBox="1"/>
          <p:nvPr/>
        </p:nvSpPr>
        <p:spPr>
          <a:xfrm>
            <a:off x="34291" y="3901555"/>
            <a:ext cx="2818770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AI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反馈回分析结果写入此文本框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87D8AF-A0E0-5167-5056-0E30F88121CF}"/>
              </a:ext>
            </a:extLst>
          </p:cNvPr>
          <p:cNvSpPr txBox="1"/>
          <p:nvPr/>
        </p:nvSpPr>
        <p:spPr>
          <a:xfrm>
            <a:off x="-44441" y="5623295"/>
            <a:ext cx="281877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植株生长阶段选择</a:t>
            </a:r>
          </a:p>
        </p:txBody>
      </p:sp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D6C99079-197A-4906-EC08-59B207B6AAC0}"/>
              </a:ext>
            </a:extLst>
          </p:cNvPr>
          <p:cNvCxnSpPr>
            <a:cxnSpLocks/>
          </p:cNvCxnSpPr>
          <p:nvPr/>
        </p:nvCxnSpPr>
        <p:spPr>
          <a:xfrm>
            <a:off x="12767313" y="5381803"/>
            <a:ext cx="891537" cy="142697"/>
          </a:xfrm>
          <a:prstGeom prst="bentConnector3">
            <a:avLst>
              <a:gd name="adj1" fmla="val 63889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6D5098E3-EA5C-D4CC-E11D-1FBC17A27C47}"/>
              </a:ext>
            </a:extLst>
          </p:cNvPr>
          <p:cNvSpPr txBox="1"/>
          <p:nvPr/>
        </p:nvSpPr>
        <p:spPr>
          <a:xfrm>
            <a:off x="13658850" y="5187430"/>
            <a:ext cx="2597150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人工对草莓植株的生长情况进行备注</a:t>
            </a:r>
          </a:p>
        </p:txBody>
      </p:sp>
      <p:cxnSp>
        <p:nvCxnSpPr>
          <p:cNvPr id="19" name="连接符: 肘形 18">
            <a:extLst>
              <a:ext uri="{FF2B5EF4-FFF2-40B4-BE49-F238E27FC236}">
                <a16:creationId xmlns:a16="http://schemas.microsoft.com/office/drawing/2014/main" id="{7B8C787D-6B23-1DE2-0A83-0D5C3AF3F37E}"/>
              </a:ext>
            </a:extLst>
          </p:cNvPr>
          <p:cNvCxnSpPr>
            <a:cxnSpLocks/>
          </p:cNvCxnSpPr>
          <p:nvPr/>
        </p:nvCxnSpPr>
        <p:spPr>
          <a:xfrm rot="10800000">
            <a:off x="2808616" y="5813123"/>
            <a:ext cx="681347" cy="576811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连接符: 肘形 20">
            <a:extLst>
              <a:ext uri="{FF2B5EF4-FFF2-40B4-BE49-F238E27FC236}">
                <a16:creationId xmlns:a16="http://schemas.microsoft.com/office/drawing/2014/main" id="{209DCF17-36CB-D766-506F-977553D8F8B1}"/>
              </a:ext>
            </a:extLst>
          </p:cNvPr>
          <p:cNvCxnSpPr>
            <a:cxnSpLocks/>
          </p:cNvCxnSpPr>
          <p:nvPr/>
        </p:nvCxnSpPr>
        <p:spPr>
          <a:xfrm>
            <a:off x="12767313" y="6389931"/>
            <a:ext cx="891537" cy="407224"/>
          </a:xfrm>
          <a:prstGeom prst="bentConnector3">
            <a:avLst>
              <a:gd name="adj1" fmla="val 60684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6246A72E-65E3-9DC1-C81E-58AD0DCFB9E9}"/>
              </a:ext>
            </a:extLst>
          </p:cNvPr>
          <p:cNvSpPr txBox="1"/>
          <p:nvPr/>
        </p:nvSpPr>
        <p:spPr>
          <a:xfrm>
            <a:off x="13639800" y="6607327"/>
            <a:ext cx="259715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植株健康状况选择</a:t>
            </a:r>
          </a:p>
        </p:txBody>
      </p: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4238F1E9-0B2F-58E1-285F-E01C418B7DFF}"/>
              </a:ext>
            </a:extLst>
          </p:cNvPr>
          <p:cNvCxnSpPr>
            <a:cxnSpLocks/>
          </p:cNvCxnSpPr>
          <p:nvPr/>
        </p:nvCxnSpPr>
        <p:spPr>
          <a:xfrm rot="10800000" flipV="1">
            <a:off x="2439997" y="6877051"/>
            <a:ext cx="1941504" cy="643892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EC7A8159-E807-FD7F-DE9E-F9E2BAAFBAE7}"/>
              </a:ext>
            </a:extLst>
          </p:cNvPr>
          <p:cNvSpPr txBox="1"/>
          <p:nvPr/>
        </p:nvSpPr>
        <p:spPr>
          <a:xfrm>
            <a:off x="-378773" y="7331116"/>
            <a:ext cx="281877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向数据库写入记录</a:t>
            </a:r>
          </a:p>
        </p:txBody>
      </p:sp>
      <p:cxnSp>
        <p:nvCxnSpPr>
          <p:cNvPr id="37" name="连接符: 肘形 36">
            <a:extLst>
              <a:ext uri="{FF2B5EF4-FFF2-40B4-BE49-F238E27FC236}">
                <a16:creationId xmlns:a16="http://schemas.microsoft.com/office/drawing/2014/main" id="{98367378-8286-BE8E-938B-0B692FE1AC09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755314" y="6889050"/>
            <a:ext cx="738356" cy="714358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FC3E6145-3A7F-7A4A-556A-8847CB56A5EA}"/>
              </a:ext>
            </a:extLst>
          </p:cNvPr>
          <p:cNvSpPr txBox="1"/>
          <p:nvPr/>
        </p:nvSpPr>
        <p:spPr>
          <a:xfrm>
            <a:off x="13548040" y="7425579"/>
            <a:ext cx="259715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清空此次输入的内容</a:t>
            </a:r>
          </a:p>
        </p:txBody>
      </p:sp>
    </p:spTree>
    <p:extLst>
      <p:ext uri="{BB962C8B-B14F-4D97-AF65-F5344CB8AC3E}">
        <p14:creationId xmlns:p14="http://schemas.microsoft.com/office/powerpoint/2010/main" val="2945992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D8D1B3C-31B6-1E6C-44B4-2F02303AA6BB}"/>
              </a:ext>
            </a:extLst>
          </p:cNvPr>
          <p:cNvSpPr txBox="1"/>
          <p:nvPr/>
        </p:nvSpPr>
        <p:spPr>
          <a:xfrm>
            <a:off x="6473748" y="1980093"/>
            <a:ext cx="3308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HONOR Sans CN Heavy" panose="02000900000000000000" pitchFamily="2" charset="-122"/>
                <a:ea typeface="HONOR Sans CN Heavy" panose="02000900000000000000" pitchFamily="2" charset="-122"/>
                <a:cs typeface="MiSans" pitchFamily="50" charset="-122"/>
              </a:rPr>
              <a:t>统计报告界面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617409D-8A11-86B6-CF1C-00AF5B9A35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281" r="18281" b="56952"/>
          <a:stretch>
            <a:fillRect/>
          </a:stretch>
        </p:blipFill>
        <p:spPr>
          <a:xfrm>
            <a:off x="2971799" y="2778871"/>
            <a:ext cx="10312400" cy="4168029"/>
          </a:xfrm>
          <a:prstGeom prst="rect">
            <a:avLst/>
          </a:prstGeom>
          <a:effectLst>
            <a:outerShdw blurRad="469900" sx="97000" sy="97000" algn="ctr" rotWithShape="0">
              <a:prstClr val="black">
                <a:alpha val="18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4817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991FBE2-9D9A-50EA-EE6E-820C21B2FE47}"/>
              </a:ext>
            </a:extLst>
          </p:cNvPr>
          <p:cNvSpPr txBox="1"/>
          <p:nvPr/>
        </p:nvSpPr>
        <p:spPr>
          <a:xfrm>
            <a:off x="6473748" y="760893"/>
            <a:ext cx="33085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HONOR Sans CN Heavy" panose="02000900000000000000" pitchFamily="2" charset="-122"/>
                <a:ea typeface="HONOR Sans CN Heavy" panose="02000900000000000000" pitchFamily="2" charset="-122"/>
                <a:cs typeface="MiSans" pitchFamily="50" charset="-122"/>
              </a:rPr>
              <a:t>系统设置界面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EB7DEC1-55E0-9B28-7AB1-F6AE58955B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219" r="24219"/>
          <a:stretch>
            <a:fillRect/>
          </a:stretch>
        </p:blipFill>
        <p:spPr>
          <a:xfrm>
            <a:off x="3936998" y="1748850"/>
            <a:ext cx="8382000" cy="9682257"/>
          </a:xfrm>
          <a:prstGeom prst="rect">
            <a:avLst/>
          </a:prstGeom>
          <a:effectLst>
            <a:outerShdw blurRad="469900" sx="97000" sy="97000" algn="ctr" rotWithShape="0">
              <a:prstClr val="black">
                <a:alpha val="18000"/>
              </a:prstClr>
            </a:outerShdw>
          </a:effectLst>
        </p:spPr>
      </p:pic>
      <p:cxnSp>
        <p:nvCxnSpPr>
          <p:cNvPr id="7" name="连接符: 肘形 6">
            <a:extLst>
              <a:ext uri="{FF2B5EF4-FFF2-40B4-BE49-F238E27FC236}">
                <a16:creationId xmlns:a16="http://schemas.microsoft.com/office/drawing/2014/main" id="{90EF0414-B6F4-012E-23E8-A7A2B8B8B3D9}"/>
              </a:ext>
            </a:extLst>
          </p:cNvPr>
          <p:cNvCxnSpPr>
            <a:cxnSpLocks/>
          </p:cNvCxnSpPr>
          <p:nvPr/>
        </p:nvCxnSpPr>
        <p:spPr>
          <a:xfrm>
            <a:off x="11868153" y="3667303"/>
            <a:ext cx="891537" cy="142697"/>
          </a:xfrm>
          <a:prstGeom prst="bentConnector3">
            <a:avLst>
              <a:gd name="adj1" fmla="val 63889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72AF5B59-1034-EB53-D7E4-1177384179B7}"/>
              </a:ext>
            </a:extLst>
          </p:cNvPr>
          <p:cNvSpPr txBox="1"/>
          <p:nvPr/>
        </p:nvSpPr>
        <p:spPr>
          <a:xfrm>
            <a:off x="12759690" y="3620172"/>
            <a:ext cx="259715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AI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描述开关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E31DBCF-E4B1-4B17-7589-A08CFC331CDA}"/>
              </a:ext>
            </a:extLst>
          </p:cNvPr>
          <p:cNvSpPr txBox="1"/>
          <p:nvPr/>
        </p:nvSpPr>
        <p:spPr>
          <a:xfrm>
            <a:off x="457199" y="3814763"/>
            <a:ext cx="320072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切换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AI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提供商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(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暂仅通义千问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)</a:t>
            </a:r>
            <a:endParaRPr lang="zh-CN" altLang="en-US" sz="1867" dirty="0">
              <a:latin typeface="MiSans" pitchFamily="50" charset="-122"/>
              <a:ea typeface="MiSans" pitchFamily="50" charset="-122"/>
              <a:cs typeface="MiSans" pitchFamily="50" charset="-122"/>
            </a:endParaRPr>
          </a:p>
        </p:txBody>
      </p:sp>
      <p:cxnSp>
        <p:nvCxnSpPr>
          <p:cNvPr id="10" name="连接符: 肘形 9">
            <a:extLst>
              <a:ext uri="{FF2B5EF4-FFF2-40B4-BE49-F238E27FC236}">
                <a16:creationId xmlns:a16="http://schemas.microsoft.com/office/drawing/2014/main" id="{B5F9ACD2-23AA-78D8-F514-D00D9D7008D8}"/>
              </a:ext>
            </a:extLst>
          </p:cNvPr>
          <p:cNvCxnSpPr>
            <a:cxnSpLocks/>
          </p:cNvCxnSpPr>
          <p:nvPr/>
        </p:nvCxnSpPr>
        <p:spPr>
          <a:xfrm rot="10800000">
            <a:off x="3657926" y="4004592"/>
            <a:ext cx="752151" cy="310239"/>
          </a:xfrm>
          <a:prstGeom prst="bentConnector3">
            <a:avLst>
              <a:gd name="adj1" fmla="val 72162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DF59D7C6-21A0-A79E-EFAF-0CA33129DD92}"/>
              </a:ext>
            </a:extLst>
          </p:cNvPr>
          <p:cNvSpPr txBox="1"/>
          <p:nvPr/>
        </p:nvSpPr>
        <p:spPr>
          <a:xfrm>
            <a:off x="457199" y="6334126"/>
            <a:ext cx="320072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控制应答长度上限</a:t>
            </a:r>
          </a:p>
        </p:txBody>
      </p: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FF2302B9-3096-1B09-9A82-C1FFB6EA56DB}"/>
              </a:ext>
            </a:extLst>
          </p:cNvPr>
          <p:cNvCxnSpPr>
            <a:cxnSpLocks/>
          </p:cNvCxnSpPr>
          <p:nvPr/>
        </p:nvCxnSpPr>
        <p:spPr>
          <a:xfrm rot="10800000">
            <a:off x="3657926" y="6523955"/>
            <a:ext cx="752151" cy="310239"/>
          </a:xfrm>
          <a:prstGeom prst="bentConnector3">
            <a:avLst>
              <a:gd name="adj1" fmla="val 72162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连接符: 肘形 18">
            <a:extLst>
              <a:ext uri="{FF2B5EF4-FFF2-40B4-BE49-F238E27FC236}">
                <a16:creationId xmlns:a16="http://schemas.microsoft.com/office/drawing/2014/main" id="{38162886-9341-CC52-71A1-EEB0928353FD}"/>
              </a:ext>
            </a:extLst>
          </p:cNvPr>
          <p:cNvCxnSpPr>
            <a:cxnSpLocks/>
          </p:cNvCxnSpPr>
          <p:nvPr/>
        </p:nvCxnSpPr>
        <p:spPr>
          <a:xfrm>
            <a:off x="11814813" y="6001601"/>
            <a:ext cx="891537" cy="142697"/>
          </a:xfrm>
          <a:prstGeom prst="bentConnector3">
            <a:avLst>
              <a:gd name="adj1" fmla="val 63889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DF904984-F3AD-0E85-0260-31AEAB68CD4E}"/>
              </a:ext>
            </a:extLst>
          </p:cNvPr>
          <p:cNvSpPr txBox="1"/>
          <p:nvPr/>
        </p:nvSpPr>
        <p:spPr>
          <a:xfrm>
            <a:off x="12706350" y="5954470"/>
            <a:ext cx="259715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模型名称可按需调整</a:t>
            </a:r>
          </a:p>
        </p:txBody>
      </p:sp>
      <p:cxnSp>
        <p:nvCxnSpPr>
          <p:cNvPr id="21" name="连接符: 肘形 20">
            <a:extLst>
              <a:ext uri="{FF2B5EF4-FFF2-40B4-BE49-F238E27FC236}">
                <a16:creationId xmlns:a16="http://schemas.microsoft.com/office/drawing/2014/main" id="{F7690155-318B-7380-F11C-7998725FDDF5}"/>
              </a:ext>
            </a:extLst>
          </p:cNvPr>
          <p:cNvCxnSpPr>
            <a:cxnSpLocks/>
          </p:cNvCxnSpPr>
          <p:nvPr/>
        </p:nvCxnSpPr>
        <p:spPr>
          <a:xfrm>
            <a:off x="11814813" y="6784439"/>
            <a:ext cx="891537" cy="142697"/>
          </a:xfrm>
          <a:prstGeom prst="bentConnector3">
            <a:avLst>
              <a:gd name="adj1" fmla="val 63889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DCEC3BD2-BFC1-A741-3904-F5A17E9F2684}"/>
              </a:ext>
            </a:extLst>
          </p:cNvPr>
          <p:cNvSpPr txBox="1"/>
          <p:nvPr/>
        </p:nvSpPr>
        <p:spPr>
          <a:xfrm>
            <a:off x="12706350" y="6737308"/>
            <a:ext cx="317373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影响生成的多样性与创造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BB902D3-E38C-4906-1AAD-C1F5C3367D26}"/>
              </a:ext>
            </a:extLst>
          </p:cNvPr>
          <p:cNvSpPr txBox="1"/>
          <p:nvPr/>
        </p:nvSpPr>
        <p:spPr>
          <a:xfrm>
            <a:off x="901062" y="7116964"/>
            <a:ext cx="2842260" cy="954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填入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Markdown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格式的指令文本，用于优化图像分析结果的结构与质量</a:t>
            </a:r>
          </a:p>
        </p:txBody>
      </p:sp>
      <p:cxnSp>
        <p:nvCxnSpPr>
          <p:cNvPr id="26" name="连接符: 肘形 25">
            <a:extLst>
              <a:ext uri="{FF2B5EF4-FFF2-40B4-BE49-F238E27FC236}">
                <a16:creationId xmlns:a16="http://schemas.microsoft.com/office/drawing/2014/main" id="{4C5901EF-19CE-248E-B6B5-B4921AAADC7F}"/>
              </a:ext>
            </a:extLst>
          </p:cNvPr>
          <p:cNvCxnSpPr>
            <a:cxnSpLocks/>
          </p:cNvCxnSpPr>
          <p:nvPr/>
        </p:nvCxnSpPr>
        <p:spPr>
          <a:xfrm rot="10800000">
            <a:off x="3587594" y="7505701"/>
            <a:ext cx="822485" cy="192701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连接符: 肘形 27">
            <a:extLst>
              <a:ext uri="{FF2B5EF4-FFF2-40B4-BE49-F238E27FC236}">
                <a16:creationId xmlns:a16="http://schemas.microsoft.com/office/drawing/2014/main" id="{6CA22AD1-974C-7541-D5CC-1C901AB6F26E}"/>
              </a:ext>
            </a:extLst>
          </p:cNvPr>
          <p:cNvCxnSpPr>
            <a:cxnSpLocks/>
          </p:cNvCxnSpPr>
          <p:nvPr/>
        </p:nvCxnSpPr>
        <p:spPr>
          <a:xfrm flipV="1">
            <a:off x="10934700" y="8074633"/>
            <a:ext cx="1824990" cy="474620"/>
          </a:xfrm>
          <a:prstGeom prst="bentConnector3">
            <a:avLst>
              <a:gd name="adj1" fmla="val 731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连接符: 肘形 31">
            <a:extLst>
              <a:ext uri="{FF2B5EF4-FFF2-40B4-BE49-F238E27FC236}">
                <a16:creationId xmlns:a16="http://schemas.microsoft.com/office/drawing/2014/main" id="{95128638-912A-9F1F-FC88-080EE70CE768}"/>
              </a:ext>
            </a:extLst>
          </p:cNvPr>
          <p:cNvCxnSpPr>
            <a:cxnSpLocks/>
          </p:cNvCxnSpPr>
          <p:nvPr/>
        </p:nvCxnSpPr>
        <p:spPr>
          <a:xfrm>
            <a:off x="11814813" y="8739081"/>
            <a:ext cx="891537" cy="142697"/>
          </a:xfrm>
          <a:prstGeom prst="bentConnector3">
            <a:avLst>
              <a:gd name="adj1" fmla="val 63889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515225D5-13DD-C25C-0C70-7DD710E2F283}"/>
              </a:ext>
            </a:extLst>
          </p:cNvPr>
          <p:cNvSpPr txBox="1"/>
          <p:nvPr/>
        </p:nvSpPr>
        <p:spPr>
          <a:xfrm>
            <a:off x="12706350" y="8691950"/>
            <a:ext cx="317373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保存服务配置参数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29DBAD1-ED3C-073A-DD3B-4421596177EC}"/>
              </a:ext>
            </a:extLst>
          </p:cNvPr>
          <p:cNvSpPr txBox="1"/>
          <p:nvPr/>
        </p:nvSpPr>
        <p:spPr>
          <a:xfrm>
            <a:off x="12706350" y="7872923"/>
            <a:ext cx="317373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调用后端测试 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AI 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服务连通性</a:t>
            </a:r>
          </a:p>
        </p:txBody>
      </p:sp>
      <p:cxnSp>
        <p:nvCxnSpPr>
          <p:cNvPr id="37" name="连接符: 肘形 36">
            <a:extLst>
              <a:ext uri="{FF2B5EF4-FFF2-40B4-BE49-F238E27FC236}">
                <a16:creationId xmlns:a16="http://schemas.microsoft.com/office/drawing/2014/main" id="{66759A97-11F4-9F61-5424-C6962C261AF9}"/>
              </a:ext>
            </a:extLst>
          </p:cNvPr>
          <p:cNvCxnSpPr>
            <a:cxnSpLocks/>
          </p:cNvCxnSpPr>
          <p:nvPr/>
        </p:nvCxnSpPr>
        <p:spPr>
          <a:xfrm>
            <a:off x="11814813" y="4802918"/>
            <a:ext cx="891537" cy="142697"/>
          </a:xfrm>
          <a:prstGeom prst="bentConnector3">
            <a:avLst>
              <a:gd name="adj1" fmla="val 63889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1151C87D-4B48-AD13-BE5B-4B8B3366D36C}"/>
              </a:ext>
            </a:extLst>
          </p:cNvPr>
          <p:cNvSpPr txBox="1"/>
          <p:nvPr/>
        </p:nvSpPr>
        <p:spPr>
          <a:xfrm>
            <a:off x="12706350" y="4755787"/>
            <a:ext cx="259715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填入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API</a:t>
            </a:r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服务商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key</a:t>
            </a:r>
            <a:endParaRPr lang="zh-CN" altLang="en-US" sz="1867" dirty="0">
              <a:latin typeface="MiSans" pitchFamily="50" charset="-122"/>
              <a:ea typeface="MiSans" pitchFamily="50" charset="-122"/>
              <a:cs typeface="MiSans" pitchFamily="50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CB9C697B-B0B6-8A78-E80A-099C9FB5EA41}"/>
              </a:ext>
            </a:extLst>
          </p:cNvPr>
          <p:cNvSpPr txBox="1"/>
          <p:nvPr/>
        </p:nvSpPr>
        <p:spPr>
          <a:xfrm>
            <a:off x="457199" y="5238776"/>
            <a:ext cx="3200726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服务商应用</a:t>
            </a:r>
            <a:r>
              <a:rPr lang="en-US" altLang="zh-CN" sz="1867" dirty="0">
                <a:latin typeface="MiSans" pitchFamily="50" charset="-122"/>
                <a:ea typeface="MiSans" pitchFamily="50" charset="-122"/>
                <a:cs typeface="MiSans" pitchFamily="50" charset="-122"/>
              </a:rPr>
              <a:t>ID</a:t>
            </a:r>
            <a:endParaRPr lang="zh-CN" altLang="en-US" sz="1867" dirty="0">
              <a:latin typeface="MiSans" pitchFamily="50" charset="-122"/>
              <a:ea typeface="MiSans" pitchFamily="50" charset="-122"/>
              <a:cs typeface="MiSans" pitchFamily="50" charset="-122"/>
            </a:endParaRPr>
          </a:p>
        </p:txBody>
      </p:sp>
      <p:cxnSp>
        <p:nvCxnSpPr>
          <p:cNvPr id="40" name="连接符: 肘形 39">
            <a:extLst>
              <a:ext uri="{FF2B5EF4-FFF2-40B4-BE49-F238E27FC236}">
                <a16:creationId xmlns:a16="http://schemas.microsoft.com/office/drawing/2014/main" id="{69EF0AB7-5225-90DF-5F9D-112739C62604}"/>
              </a:ext>
            </a:extLst>
          </p:cNvPr>
          <p:cNvCxnSpPr>
            <a:cxnSpLocks/>
          </p:cNvCxnSpPr>
          <p:nvPr/>
        </p:nvCxnSpPr>
        <p:spPr>
          <a:xfrm rot="10800000">
            <a:off x="3657926" y="5428604"/>
            <a:ext cx="752153" cy="120413"/>
          </a:xfrm>
          <a:prstGeom prst="bentConnector3">
            <a:avLst>
              <a:gd name="adj1" fmla="val 50000"/>
            </a:avLst>
          </a:prstGeom>
          <a:ln w="12700">
            <a:gradFill>
              <a:gsLst>
                <a:gs pos="0">
                  <a:srgbClr val="3176F3"/>
                </a:gs>
                <a:gs pos="100000">
                  <a:srgbClr val="6A2CF4"/>
                </a:gs>
              </a:gsLst>
              <a:lin ang="5400000" scaled="1"/>
            </a:gradFill>
            <a:prstDash val="solid"/>
            <a:headEnd type="oval"/>
            <a:tailEnd type="diamon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8820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主题​​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267</TotalTime>
  <Words>367</Words>
  <Application>Microsoft Office PowerPoint</Application>
  <PresentationFormat>自定义</PresentationFormat>
  <Paragraphs>55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HONOR Sans CN Heavy</vt:lpstr>
      <vt:lpstr>MiSans</vt:lpstr>
      <vt:lpstr>Aptos</vt:lpstr>
      <vt:lpstr>Aptos Display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Anqiang Lu</dc:creator>
  <cp:lastModifiedBy>Anqiang Lu</cp:lastModifiedBy>
  <cp:revision>7</cp:revision>
  <dcterms:created xsi:type="dcterms:W3CDTF">2025-10-09T05:35:08Z</dcterms:created>
  <dcterms:modified xsi:type="dcterms:W3CDTF">2025-10-10T01:26:13Z</dcterms:modified>
</cp:coreProperties>
</file>

<file path=docProps/thumbnail.jpeg>
</file>